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9" r:id="rId2"/>
    <p:sldId id="258" r:id="rId3"/>
    <p:sldId id="261" r:id="rId4"/>
    <p:sldId id="263" r:id="rId5"/>
    <p:sldId id="264" r:id="rId6"/>
    <p:sldId id="267" r:id="rId7"/>
    <p:sldId id="265" r:id="rId8"/>
    <p:sldId id="286" r:id="rId9"/>
    <p:sldId id="268" r:id="rId10"/>
    <p:sldId id="266" r:id="rId11"/>
    <p:sldId id="283" r:id="rId12"/>
    <p:sldId id="284" r:id="rId13"/>
    <p:sldId id="285" r:id="rId14"/>
    <p:sldId id="272" r:id="rId15"/>
    <p:sldId id="274" r:id="rId16"/>
    <p:sldId id="275" r:id="rId17"/>
  </p:sldIdLst>
  <p:sldSz cx="9144000" cy="5143500" type="screen16x9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2" userDrawn="1">
          <p15:clr>
            <a:srgbClr val="A4A3A4"/>
          </p15:clr>
        </p15:guide>
        <p15:guide id="2" pos="49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9423"/>
    <a:srgbClr val="86121C"/>
    <a:srgbClr val="141313"/>
    <a:srgbClr val="004378"/>
    <a:srgbClr val="009C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0213" autoAdjust="0"/>
  </p:normalViewPr>
  <p:slideViewPr>
    <p:cSldViewPr snapToGrid="0" snapToObjects="1">
      <p:cViewPr>
        <p:scale>
          <a:sx n="163" d="100"/>
          <a:sy n="163" d="100"/>
        </p:scale>
        <p:origin x="928" y="144"/>
      </p:cViewPr>
      <p:guideLst>
        <p:guide orient="horz" pos="552"/>
        <p:guide pos="49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34D62-54F9-F148-A333-02302A61C299}" type="datetimeFigureOut">
              <a:rPr lang="en-DE" smtClean="0"/>
              <a:t>06.09.22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BDCA8-7D4B-B94B-BA02-AA7B248914A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40670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About 130 TB/day written (source https://</a:t>
            </a:r>
            <a:r>
              <a:rPr lang="en-GB" dirty="0" err="1"/>
              <a:t>www.ecmwf.int</a:t>
            </a:r>
            <a:r>
              <a:rPr lang="en-GB" dirty="0"/>
              <a:t>/sites/default/files/</a:t>
            </a:r>
            <a:r>
              <a:rPr lang="en-GB" dirty="0" err="1"/>
              <a:t>medialibrary</a:t>
            </a:r>
            <a:r>
              <a:rPr lang="en-GB" dirty="0"/>
              <a:t>/2019-01/02_DELLACQUA_INDUSTRYDAY_20190116.f.pdf)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BDCA8-7D4B-B94B-BA02-AA7B248914A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8994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ECMWF routinely processes data from around 90 satellite instruments as part of its operational daily data assimilation and monitoring activities. We receive 800 million observations daily, and 60 million quality-controlled observations are available daily for use in the Integrated Forecasting System (IFS); the vast majority of these are satellite measurements, but ECMWF also benefits from all available observations from non-satellite sources, including surface-based and aircraft reports.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BDCA8-7D4B-B94B-BA02-AA7B248914A3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01770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erade Verbindung 5"/>
          <p:cNvCxnSpPr/>
          <p:nvPr userDrawn="1"/>
        </p:nvCxnSpPr>
        <p:spPr>
          <a:xfrm>
            <a:off x="418689" y="747679"/>
            <a:ext cx="8361730" cy="0"/>
          </a:xfrm>
          <a:prstGeom prst="line">
            <a:avLst/>
          </a:prstGeom>
          <a:ln w="317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23223" y="282693"/>
            <a:ext cx="8457201" cy="464986"/>
          </a:xfrm>
          <a:prstGeom prst="rect">
            <a:avLst/>
          </a:prstGeom>
        </p:spPr>
        <p:txBody>
          <a:bodyPr anchor="t"/>
          <a:lstStyle/>
          <a:p>
            <a:r>
              <a:rPr lang="de-DE" dirty="0"/>
              <a:t>Mastertitelformat bearbeiten</a:t>
            </a:r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8E433E09-E79E-B128-2373-BF2E70AB183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675" y="282692"/>
            <a:ext cx="936668" cy="39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lt text">
            <a:extLst>
              <a:ext uri="{FF2B5EF4-FFF2-40B4-BE49-F238E27FC236}">
                <a16:creationId xmlns:a16="http://schemas.microsoft.com/office/drawing/2014/main" id="{DBDF451F-3611-3544-906B-0CE89B8384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1" y="4590149"/>
            <a:ext cx="2203904" cy="44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Helmholtz Logo (English)">
            <a:extLst>
              <a:ext uri="{FF2B5EF4-FFF2-40B4-BE49-F238E27FC236}">
                <a16:creationId xmlns:a16="http://schemas.microsoft.com/office/drawing/2014/main" id="{7E7DE815-D455-50D5-D813-878C4C355C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019" y="4590149"/>
            <a:ext cx="1799981" cy="54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438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223" y="282693"/>
            <a:ext cx="8457201" cy="464986"/>
          </a:xfrm>
          <a:prstGeom prst="rect">
            <a:avLst/>
          </a:prstGeom>
        </p:spPr>
        <p:txBody>
          <a:bodyPr anchor="t"/>
          <a:lstStyle/>
          <a:p>
            <a:r>
              <a:rPr lang="de-DE" dirty="0"/>
              <a:t>Mastertitelformat bearbeiten</a:t>
            </a:r>
          </a:p>
        </p:txBody>
      </p:sp>
      <p:cxnSp>
        <p:nvCxnSpPr>
          <p:cNvPr id="15" name="Gerade Verbindung 14"/>
          <p:cNvCxnSpPr/>
          <p:nvPr userDrawn="1"/>
        </p:nvCxnSpPr>
        <p:spPr>
          <a:xfrm>
            <a:off x="418689" y="747679"/>
            <a:ext cx="8361730" cy="0"/>
          </a:xfrm>
          <a:prstGeom prst="line">
            <a:avLst/>
          </a:prstGeom>
          <a:ln w="317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9CED9114-5AD9-D030-8497-5E8D4DADCF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1" y="4590149"/>
            <a:ext cx="2203904" cy="44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lmholtz Logo (English)">
            <a:extLst>
              <a:ext uri="{FF2B5EF4-FFF2-40B4-BE49-F238E27FC236}">
                <a16:creationId xmlns:a16="http://schemas.microsoft.com/office/drawing/2014/main" id="{BDAE13AC-E319-B915-5135-8C1B2439BE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019" y="4590149"/>
            <a:ext cx="1799981" cy="54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0212B48-98F8-FB0F-DE48-08165A66AB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675" y="282692"/>
            <a:ext cx="936668" cy="39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43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4912619"/>
            <a:ext cx="812822" cy="230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8D566-8D13-5C43-8939-614299B6941B}" type="datetimeFigureOut">
              <a:rPr lang="de-DE" smtClean="0"/>
              <a:pPr/>
              <a:t>06.09.22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70022" y="4912619"/>
            <a:ext cx="5711878" cy="230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6271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342892" rtl="0" eaLnBrk="1" latinLnBrk="0" hangingPunct="1">
        <a:spcBef>
          <a:spcPct val="0"/>
        </a:spcBef>
        <a:buNone/>
        <a:defRPr sz="2400" b="1" i="0" kern="1200">
          <a:solidFill>
            <a:schemeClr val="tx1">
              <a:lumMod val="75000"/>
              <a:lumOff val="25000"/>
            </a:schemeClr>
          </a:solidFill>
          <a:latin typeface="Arial"/>
          <a:ea typeface="+mj-ea"/>
          <a:cs typeface="Arial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28735" indent="-257168" algn="l" defTabSz="342892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ssd.copernicus.org/articles/12/1179/2020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2.jpeg"/><Relationship Id="rId4" Type="http://schemas.openxmlformats.org/officeDocument/2006/relationships/hyperlink" Target="https://www.wral.com/first-weather-satellite-launched-this-day-in-1960/18297849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dyork.github.io/python-oceanography-lesson/17-Intro-NetCDF/index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mit.edu/2018/new-climate-modeling-alliance-clima-1212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sgf-data.dkrz.de/projects/esgf-dkrz/" TargetMode="External"/><Relationship Id="rId2" Type="http://schemas.openxmlformats.org/officeDocument/2006/relationships/hyperlink" Target="https://www.wcrp-climate.org/wgcm-cmi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nikolay.koldunov.net/" TargetMode="External"/><Relationship Id="rId2" Type="http://schemas.openxmlformats.org/officeDocument/2006/relationships/hyperlink" Target="https://github.com/koldunovn/DT_model_dat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d.de/EN/ourservices/opendata/opendata.html" TargetMode="External"/><Relationship Id="rId2" Type="http://schemas.openxmlformats.org/officeDocument/2006/relationships/hyperlink" Target="https://apps.ecmwf.int/webapps/opencharts/?facets=%7B%22Product%20type%22%3A%5B%22High%20resolution%20forecast%20%28HRES%29%22%5D%7D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D4E1D6-DE2A-DE49-9482-C4E10C965447}"/>
              </a:ext>
            </a:extLst>
          </p:cNvPr>
          <p:cNvSpPr/>
          <p:nvPr/>
        </p:nvSpPr>
        <p:spPr>
          <a:xfrm>
            <a:off x="2077431" y="1666691"/>
            <a:ext cx="517757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000" dirty="0">
                <a:solidFill>
                  <a:srgbClr val="00326D"/>
                </a:solidFill>
                <a:latin typeface="SharpSansWeb-Bold"/>
              </a:rPr>
              <a:t>OT-ST-WS-08 | Data preparation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DAD45C-6010-E64B-BD74-B6B2F9287542}"/>
              </a:ext>
            </a:extLst>
          </p:cNvPr>
          <p:cNvSpPr/>
          <p:nvPr/>
        </p:nvSpPr>
        <p:spPr>
          <a:xfrm>
            <a:off x="2012586" y="2979028"/>
            <a:ext cx="5326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326D"/>
                </a:solidFill>
                <a:latin typeface="SharpSansWeb-Bold"/>
              </a:rPr>
              <a:t>2. Climate model data (Nikolay </a:t>
            </a:r>
            <a:r>
              <a:rPr lang="en-GB" sz="2400" dirty="0" err="1">
                <a:solidFill>
                  <a:srgbClr val="00326D"/>
                </a:solidFill>
                <a:latin typeface="SharpSansWeb-Bold"/>
              </a:rPr>
              <a:t>Koldunov</a:t>
            </a:r>
            <a:r>
              <a:rPr lang="en-GB" sz="2400" dirty="0">
                <a:solidFill>
                  <a:srgbClr val="00326D"/>
                </a:solidFill>
                <a:latin typeface="SharpSansWeb-Bold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0704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04095" y="290190"/>
            <a:ext cx="6317136" cy="464986"/>
          </a:xfrm>
        </p:spPr>
        <p:txBody>
          <a:bodyPr/>
          <a:lstStyle/>
          <a:p>
            <a:r>
              <a:rPr lang="de-DE" dirty="0" err="1"/>
              <a:t>Reanalysis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2726CE-FE89-8C4F-81C9-473C1DC03B73}"/>
              </a:ext>
            </a:extLst>
          </p:cNvPr>
          <p:cNvSpPr/>
          <p:nvPr/>
        </p:nvSpPr>
        <p:spPr>
          <a:xfrm>
            <a:off x="404095" y="755176"/>
            <a:ext cx="614934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50" dirty="0">
                <a:solidFill>
                  <a:srgbClr val="212529"/>
                </a:solidFill>
                <a:latin typeface="Lato"/>
              </a:rPr>
              <a:t>Climate reanalyses combine past observations with models to generate consistent time series of multiple climate variables. </a:t>
            </a:r>
            <a:endParaRPr lang="en-DE" sz="135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C6BBF1A-F163-D240-B5AF-B850479B2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467" y="1430415"/>
            <a:ext cx="1959428" cy="1266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DE8599-4D80-114E-8AB9-CD72540A14FF}"/>
              </a:ext>
            </a:extLst>
          </p:cNvPr>
          <p:cNvSpPr txBox="1"/>
          <p:nvPr/>
        </p:nvSpPr>
        <p:spPr>
          <a:xfrm>
            <a:off x="1306289" y="4318058"/>
            <a:ext cx="641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/>
              <a:t>S</a:t>
            </a:r>
            <a:r>
              <a:rPr lang="en-DE" sz="900" dirty="0"/>
              <a:t>ources: </a:t>
            </a:r>
            <a:r>
              <a:rPr lang="en-GB" sz="900" dirty="0">
                <a:hlinkClick r:id="rId3"/>
              </a:rPr>
              <a:t>https://essd.copernicus.org/articles/12/1179/2020/</a:t>
            </a:r>
            <a:r>
              <a:rPr lang="en-GB" sz="900" dirty="0"/>
              <a:t> </a:t>
            </a:r>
            <a:r>
              <a:rPr lang="en-GB" sz="900" dirty="0">
                <a:hlinkClick r:id="rId4"/>
              </a:rPr>
              <a:t>https://www.wral.com/first-weather-satellite-launched-this-day-in-1960/18297849/</a:t>
            </a:r>
            <a:r>
              <a:rPr lang="en-GB" sz="900" dirty="0"/>
              <a:t> </a:t>
            </a:r>
            <a:endParaRPr lang="en-DE" sz="900" dirty="0"/>
          </a:p>
        </p:txBody>
      </p:sp>
      <p:pic>
        <p:nvPicPr>
          <p:cNvPr id="6148" name="Picture 4" descr="First weather satellite launched this day in 1960">
            <a:extLst>
              <a:ext uri="{FF2B5EF4-FFF2-40B4-BE49-F238E27FC236}">
                <a16:creationId xmlns:a16="http://schemas.microsoft.com/office/drawing/2014/main" id="{948EA691-F7D2-E64A-BB58-9B6FADEA5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3" y="2974244"/>
            <a:ext cx="2092778" cy="117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828A74CB-3E1D-A841-B475-A271E4E90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017" y="1510394"/>
            <a:ext cx="2855008" cy="252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DAAC29-81D9-CE47-84CA-C5DBDE9539A3}"/>
              </a:ext>
            </a:extLst>
          </p:cNvPr>
          <p:cNvCxnSpPr>
            <a:stCxn id="6146" idx="3"/>
          </p:cNvCxnSpPr>
          <p:nvPr/>
        </p:nvCxnSpPr>
        <p:spPr>
          <a:xfrm>
            <a:off x="3363894" y="2063657"/>
            <a:ext cx="1208108" cy="5080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7AFB71-0CC8-5444-A760-DF5E69A437E3}"/>
              </a:ext>
            </a:extLst>
          </p:cNvPr>
          <p:cNvCxnSpPr>
            <a:stCxn id="6148" idx="3"/>
          </p:cNvCxnSpPr>
          <p:nvPr/>
        </p:nvCxnSpPr>
        <p:spPr>
          <a:xfrm flipV="1">
            <a:off x="3483428" y="2890160"/>
            <a:ext cx="1178586" cy="672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893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1910" y="267884"/>
            <a:ext cx="6317136" cy="464986"/>
          </a:xfrm>
        </p:spPr>
        <p:txBody>
          <a:bodyPr/>
          <a:lstStyle/>
          <a:p>
            <a:r>
              <a:rPr lang="de-DE" dirty="0" err="1"/>
              <a:t>NetCDF</a:t>
            </a:r>
            <a:r>
              <a:rPr lang="de-DE" dirty="0"/>
              <a:t> </a:t>
            </a:r>
            <a:r>
              <a:rPr lang="de-DE" dirty="0" err="1"/>
              <a:t>files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8194" name="Picture 2" descr="netcdf">
            <a:extLst>
              <a:ext uri="{FF2B5EF4-FFF2-40B4-BE49-F238E27FC236}">
                <a16:creationId xmlns:a16="http://schemas.microsoft.com/office/drawing/2014/main" id="{280E1FE4-A65F-DD4A-8E40-45EDA299C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13" y="1310508"/>
            <a:ext cx="5463202" cy="285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2397D2-EA9E-E14B-971A-C890472DA6D1}"/>
              </a:ext>
            </a:extLst>
          </p:cNvPr>
          <p:cNvSpPr txBox="1"/>
          <p:nvPr/>
        </p:nvSpPr>
        <p:spPr>
          <a:xfrm>
            <a:off x="1510395" y="4432831"/>
            <a:ext cx="47692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900" dirty="0"/>
              <a:t>Source: </a:t>
            </a:r>
            <a:r>
              <a:rPr lang="en-GB" sz="900" dirty="0">
                <a:hlinkClick r:id="rId3"/>
              </a:rPr>
              <a:t>https://adyork.github.io/python-oceanography-lesson/17-Intro-NetCDF/index.html</a:t>
            </a:r>
            <a:r>
              <a:rPr lang="en-GB" sz="900" dirty="0"/>
              <a:t> </a:t>
            </a:r>
            <a:endParaRPr lang="en-DE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2D8367-D1ED-5B4D-90FD-12F165704484}"/>
              </a:ext>
            </a:extLst>
          </p:cNvPr>
          <p:cNvSpPr txBox="1"/>
          <p:nvPr/>
        </p:nvSpPr>
        <p:spPr>
          <a:xfrm>
            <a:off x="411910" y="853350"/>
            <a:ext cx="659026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350" dirty="0"/>
              <a:t>De-facto standard for storing climate model data and many other geophysical fields.</a:t>
            </a:r>
          </a:p>
        </p:txBody>
      </p:sp>
    </p:spTree>
    <p:extLst>
      <p:ext uri="{BB962C8B-B14F-4D97-AF65-F5344CB8AC3E}">
        <p14:creationId xmlns:p14="http://schemas.microsoft.com/office/powerpoint/2010/main" val="1566736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18125" y="232752"/>
            <a:ext cx="6317136" cy="464986"/>
          </a:xfrm>
        </p:spPr>
        <p:txBody>
          <a:bodyPr/>
          <a:lstStyle/>
          <a:p>
            <a:r>
              <a:rPr lang="de-DE" dirty="0" err="1"/>
              <a:t>Reanalysis</a:t>
            </a:r>
            <a:r>
              <a:rPr lang="de-DE" dirty="0"/>
              <a:t>/Climate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netCDF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76B7A-BCA7-0D46-B431-76C5830F1E95}"/>
              </a:ext>
            </a:extLst>
          </p:cNvPr>
          <p:cNvSpPr txBox="1"/>
          <p:nvPr/>
        </p:nvSpPr>
        <p:spPr>
          <a:xfrm>
            <a:off x="443171" y="986456"/>
            <a:ext cx="3359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200" dirty="0"/>
              <a:t>What is netCDF, how to open it and make a simple plot: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DAB4D-1FB6-398F-D030-7A6387A28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20" y="1564902"/>
            <a:ext cx="3359150" cy="2400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28F3AB-9C9E-7869-7E9E-391DF7AAD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680" y="1448121"/>
            <a:ext cx="3533162" cy="25215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7945C-84B0-996C-26E4-D3E7B1B02D6A}"/>
              </a:ext>
            </a:extLst>
          </p:cNvPr>
          <p:cNvSpPr txBox="1"/>
          <p:nvPr/>
        </p:nvSpPr>
        <p:spPr>
          <a:xfrm>
            <a:off x="5783384" y="1002056"/>
            <a:ext cx="18485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Plotting data on the map</a:t>
            </a:r>
          </a:p>
        </p:txBody>
      </p:sp>
    </p:spTree>
    <p:extLst>
      <p:ext uri="{BB962C8B-B14F-4D97-AF65-F5344CB8AC3E}">
        <p14:creationId xmlns:p14="http://schemas.microsoft.com/office/powerpoint/2010/main" val="1922390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18125" y="232752"/>
            <a:ext cx="6317136" cy="464986"/>
          </a:xfrm>
        </p:spPr>
        <p:txBody>
          <a:bodyPr/>
          <a:lstStyle/>
          <a:p>
            <a:r>
              <a:rPr lang="de-DE" dirty="0" err="1"/>
              <a:t>Reanalysis</a:t>
            </a:r>
            <a:r>
              <a:rPr lang="de-DE" dirty="0"/>
              <a:t>/Climate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netCDF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A503C-E4D2-DCD6-86E3-154039684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775" y="1563195"/>
            <a:ext cx="3843155" cy="27852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C193B0-95CB-3F15-B32A-29E07BFE3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09" y="1448895"/>
            <a:ext cx="4322688" cy="28995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D32D056-792E-B0C5-3B74-5DBF70865050}"/>
              </a:ext>
            </a:extLst>
          </p:cNvPr>
          <p:cNvSpPr txBox="1"/>
          <p:nvPr/>
        </p:nvSpPr>
        <p:spPr>
          <a:xfrm>
            <a:off x="476739" y="868868"/>
            <a:ext cx="460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Combine observational and reanalysis data</a:t>
            </a:r>
          </a:p>
        </p:txBody>
      </p:sp>
    </p:spTree>
    <p:extLst>
      <p:ext uri="{BB962C8B-B14F-4D97-AF65-F5344CB8AC3E}">
        <p14:creationId xmlns:p14="http://schemas.microsoft.com/office/powerpoint/2010/main" val="1451578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04464" y="282693"/>
            <a:ext cx="6317136" cy="464986"/>
          </a:xfrm>
        </p:spPr>
        <p:txBody>
          <a:bodyPr/>
          <a:lstStyle/>
          <a:p>
            <a:r>
              <a:rPr lang="en-DE" dirty="0"/>
              <a:t>Climate simulations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7170" name="Picture 2" descr="MIT professors Raffaele Ferrari and John Marshall, along with colleagues from Caltech, NASA's Jet Propulsion Lab, and the Naval Postgraduate School, envision a revolution in climate modeling using data assimilation and machine learning.">
            <a:extLst>
              <a:ext uri="{FF2B5EF4-FFF2-40B4-BE49-F238E27FC236}">
                <a16:creationId xmlns:a16="http://schemas.microsoft.com/office/drawing/2014/main" id="{D9599655-0DDC-FD46-9560-B2D887C58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464" y="759050"/>
            <a:ext cx="3526764" cy="23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79DE0A-CC12-2F40-A4BD-957518E34E9D}"/>
              </a:ext>
            </a:extLst>
          </p:cNvPr>
          <p:cNvSpPr txBox="1"/>
          <p:nvPr/>
        </p:nvSpPr>
        <p:spPr>
          <a:xfrm>
            <a:off x="4931231" y="1020536"/>
            <a:ext cx="299629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350" dirty="0"/>
              <a:t>Done with climate models, which can be different to NWP models.</a:t>
            </a:r>
          </a:p>
          <a:p>
            <a:endParaRPr lang="en-DE" sz="1350" dirty="0"/>
          </a:p>
          <a:p>
            <a:r>
              <a:rPr lang="en-DE" sz="1350" dirty="0"/>
              <a:t>They do not have data assimilation, use only limited forcing like GHC concentrations or solar irradiance.</a:t>
            </a:r>
          </a:p>
          <a:p>
            <a:endParaRPr lang="en-DE" sz="1350" dirty="0"/>
          </a:p>
          <a:p>
            <a:r>
              <a:rPr lang="en-DE" sz="1350" dirty="0"/>
              <a:t>Can be computed for past conditions (paleo simulations) or future (scenario simulations).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032FFF-B11F-9546-83B4-1FABC869D5B7}"/>
              </a:ext>
            </a:extLst>
          </p:cNvPr>
          <p:cNvSpPr txBox="1"/>
          <p:nvPr/>
        </p:nvSpPr>
        <p:spPr>
          <a:xfrm>
            <a:off x="1404466" y="2937101"/>
            <a:ext cx="340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900" dirty="0"/>
              <a:t>Source: </a:t>
            </a:r>
            <a:r>
              <a:rPr lang="en-GB" sz="900" dirty="0">
                <a:hlinkClick r:id="rId3"/>
              </a:rPr>
              <a:t>https://news.mit.edu/2018/new-climate-modeling-alliance-clima-1212</a:t>
            </a:r>
            <a:r>
              <a:rPr lang="en-GB" sz="900" dirty="0"/>
              <a:t> </a:t>
            </a:r>
            <a:endParaRPr lang="en-DE" sz="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23E4C8-57BE-8D46-8B99-71F909140302}"/>
              </a:ext>
            </a:extLst>
          </p:cNvPr>
          <p:cNvSpPr txBox="1"/>
          <p:nvPr/>
        </p:nvSpPr>
        <p:spPr>
          <a:xfrm>
            <a:off x="1404464" y="3402845"/>
            <a:ext cx="631713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350" dirty="0"/>
              <a:t>Main components of climate modesl are Ocean, Atmospher</a:t>
            </a:r>
            <a:r>
              <a:rPr lang="en-GB" sz="1350" dirty="0"/>
              <a:t>e</a:t>
            </a:r>
            <a:r>
              <a:rPr lang="en-DE" sz="1350" dirty="0"/>
              <a:t> and Sea ice. The ESM models can include more componentd of the climate system, like vegitation, ice sheets, biogeochemistry and so on. </a:t>
            </a:r>
          </a:p>
        </p:txBody>
      </p:sp>
    </p:spTree>
    <p:extLst>
      <p:ext uri="{BB962C8B-B14F-4D97-AF65-F5344CB8AC3E}">
        <p14:creationId xmlns:p14="http://schemas.microsoft.com/office/powerpoint/2010/main" val="823054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9726" y="274878"/>
            <a:ext cx="2284397" cy="464986"/>
          </a:xfrm>
        </p:spPr>
        <p:txBody>
          <a:bodyPr/>
          <a:lstStyle/>
          <a:p>
            <a:r>
              <a:rPr lang="de-DE" dirty="0"/>
              <a:t>CMIP </a:t>
            </a:r>
            <a:r>
              <a:rPr lang="de-DE" dirty="0" err="1"/>
              <a:t>for</a:t>
            </a:r>
            <a:r>
              <a:rPr lang="de-DE" dirty="0"/>
              <a:t> IPCC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887DC-B499-A944-BFB0-75AD96FA54A7}"/>
              </a:ext>
            </a:extLst>
          </p:cNvPr>
          <p:cNvSpPr txBox="1"/>
          <p:nvPr/>
        </p:nvSpPr>
        <p:spPr>
          <a:xfrm>
            <a:off x="419725" y="889212"/>
            <a:ext cx="8435105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350" dirty="0"/>
              <a:t>The most famous project of model intercomparison is CMIP (climate model intercomparison project) </a:t>
            </a:r>
            <a:r>
              <a:rPr lang="en-GB" sz="1350" dirty="0">
                <a:hlinkClick r:id="rId2"/>
              </a:rPr>
              <a:t>https://www.wcrp-climate.org/wgcm-cmip</a:t>
            </a:r>
            <a:endParaRPr lang="en-GB" sz="1350" dirty="0"/>
          </a:p>
          <a:p>
            <a:endParaRPr lang="en-GB" sz="1350" dirty="0"/>
          </a:p>
          <a:p>
            <a:r>
              <a:rPr lang="en-GB" sz="1350" dirty="0"/>
              <a:t>Many modelling centres perform model simulations with their models according to the same protocol and made results available. The main source of CMIP data is ESGF: </a:t>
            </a:r>
            <a:r>
              <a:rPr lang="en-GB" sz="1350" dirty="0">
                <a:hlinkClick r:id="rId3"/>
              </a:rPr>
              <a:t>https://esgf-data.dkrz.de/projects/esgf-dkrz/</a:t>
            </a:r>
            <a:r>
              <a:rPr lang="en-GB" sz="1350" dirty="0"/>
              <a:t> </a:t>
            </a:r>
          </a:p>
          <a:p>
            <a:endParaRPr lang="en-GB" sz="1350" dirty="0"/>
          </a:p>
          <a:p>
            <a:r>
              <a:rPr lang="en-GB" sz="1350" dirty="0"/>
              <a:t>Results of the simulations provide input for IPCC reports and huge amount of scientific publications. </a:t>
            </a:r>
            <a:endParaRPr lang="en-DE" sz="1350" dirty="0"/>
          </a:p>
        </p:txBody>
      </p:sp>
    </p:spTree>
    <p:extLst>
      <p:ext uri="{BB962C8B-B14F-4D97-AF65-F5344CB8AC3E}">
        <p14:creationId xmlns:p14="http://schemas.microsoft.com/office/powerpoint/2010/main" val="1714173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280" y="290508"/>
            <a:ext cx="6317136" cy="464986"/>
          </a:xfrm>
        </p:spPr>
        <p:txBody>
          <a:bodyPr/>
          <a:lstStyle/>
          <a:p>
            <a:r>
              <a:rPr lang="en-US" dirty="0"/>
              <a:t>What we will learn?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20EE94-BBF9-5E4B-8F73-6A5E3182CCDB}"/>
              </a:ext>
            </a:extLst>
          </p:cNvPr>
          <p:cNvSpPr txBox="1"/>
          <p:nvPr/>
        </p:nvSpPr>
        <p:spPr>
          <a:xfrm>
            <a:off x="554579" y="900180"/>
            <a:ext cx="2694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Select model simulations from ESGF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4C1522-BD0A-AFBF-D2CE-D59663878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80" y="1321865"/>
            <a:ext cx="1792369" cy="24997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F886D-0DB8-BD10-7D37-E0DD36FF60A8}"/>
              </a:ext>
            </a:extLst>
          </p:cNvPr>
          <p:cNvSpPr txBox="1"/>
          <p:nvPr/>
        </p:nvSpPr>
        <p:spPr>
          <a:xfrm>
            <a:off x="5315121" y="959673"/>
            <a:ext cx="22156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Postprocess and plot the data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4CEB89E9-0C9C-2D54-E010-C0A54F4B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357" y="1303157"/>
            <a:ext cx="2768886" cy="1658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64924CB3-0A97-77F5-17D0-AC965DCA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357" y="3037147"/>
            <a:ext cx="3171210" cy="156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67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8464" y="251432"/>
            <a:ext cx="6317136" cy="464986"/>
          </a:xfrm>
        </p:spPr>
        <p:txBody>
          <a:bodyPr/>
          <a:lstStyle/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material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E7C6C-D5ED-D44E-8B47-057428AA2CDE}"/>
              </a:ext>
            </a:extLst>
          </p:cNvPr>
          <p:cNvSpPr txBox="1"/>
          <p:nvPr/>
        </p:nvSpPr>
        <p:spPr>
          <a:xfrm>
            <a:off x="388464" y="716418"/>
            <a:ext cx="5401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Code and presentations are located: </a:t>
            </a:r>
            <a:r>
              <a:rPr lang="en-GB" dirty="0">
                <a:hlinkClick r:id="rId2"/>
              </a:rPr>
              <a:t>https://github.com/koldunovn/DT_model_data</a:t>
            </a:r>
            <a:r>
              <a:rPr lang="en-GB" dirty="0"/>
              <a:t> </a:t>
            </a:r>
            <a:endParaRPr lang="en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915463-074E-960F-D578-9F42B0C8F8BC}"/>
              </a:ext>
            </a:extLst>
          </p:cNvPr>
          <p:cNvSpPr txBox="1"/>
          <p:nvPr/>
        </p:nvSpPr>
        <p:spPr>
          <a:xfrm>
            <a:off x="502790" y="1421749"/>
            <a:ext cx="813842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 b="1" dirty="0"/>
              <a:t>Nikolay Koldunov</a:t>
            </a:r>
          </a:p>
          <a:p>
            <a:endParaRPr lang="en-DE" sz="1600" dirty="0"/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DE" sz="1600" dirty="0"/>
              <a:t>Scientist at </a:t>
            </a:r>
            <a:r>
              <a:rPr lang="en-GB" sz="1600" dirty="0"/>
              <a:t>Alfred Wegener Institute for Polar and Marine Research (</a:t>
            </a:r>
            <a:r>
              <a:rPr lang="en-GB" sz="1600" dirty="0" err="1"/>
              <a:t>awi.de</a:t>
            </a:r>
            <a:r>
              <a:rPr lang="en-GB" sz="1600" dirty="0"/>
              <a:t>)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GB" sz="1600" dirty="0"/>
              <a:t>Work with ocean and climate models, specialise on very high resolution modelling, Arctic Ocean and sea ice.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GB" sz="1600" dirty="0"/>
              <a:t>More than 15 years of experience working with climate model data, more than 13 years I am doing it with python.</a:t>
            </a:r>
          </a:p>
          <a:p>
            <a:endParaRPr lang="en-GB" sz="1600" dirty="0"/>
          </a:p>
          <a:p>
            <a:r>
              <a:rPr lang="en-GB" sz="1600" dirty="0"/>
              <a:t>Website: </a:t>
            </a:r>
            <a:r>
              <a:rPr lang="en-GB" sz="1600" dirty="0">
                <a:hlinkClick r:id="rId3"/>
              </a:rPr>
              <a:t>http://nikolay.koldunov.net/</a:t>
            </a:r>
            <a:endParaRPr lang="en-GB" sz="1600" dirty="0"/>
          </a:p>
          <a:p>
            <a:r>
              <a:rPr lang="en-GB" sz="1600" dirty="0"/>
              <a:t>Tweeter: @oceanographer</a:t>
            </a:r>
          </a:p>
          <a:p>
            <a:r>
              <a:rPr lang="en-GB" sz="1600" dirty="0"/>
              <a:t> </a:t>
            </a:r>
            <a:endParaRPr lang="en-DE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57202" y="282693"/>
            <a:ext cx="4582121" cy="464986"/>
          </a:xfr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course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?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C52E0B-914C-0649-A2C3-E6439BB5B1A5}"/>
              </a:ext>
            </a:extLst>
          </p:cNvPr>
          <p:cNvSpPr/>
          <p:nvPr/>
        </p:nvSpPr>
        <p:spPr>
          <a:xfrm>
            <a:off x="357202" y="1094255"/>
            <a:ext cx="81303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08" indent="-214308">
              <a:buFont typeface="Arial" panose="020B0604020202020204" pitchFamily="34" charset="0"/>
              <a:buChar char="•"/>
            </a:pPr>
            <a:r>
              <a:rPr lang="en-DE" dirty="0"/>
              <a:t>We are going to look at data produced by Earth System Models (and a bit from observations).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DE" dirty="0"/>
              <a:t>Mostly this will be models of Atmosphere and Ocean.</a:t>
            </a:r>
          </a:p>
          <a:p>
            <a:pPr marL="214308" indent="-214308">
              <a:buFont typeface="Arial" panose="020B0604020202020204" pitchFamily="34" charset="0"/>
              <a:buChar char="•"/>
            </a:pPr>
            <a:r>
              <a:rPr lang="en-DE" dirty="0"/>
              <a:t>If it's not your main field of research, the data from those models can still be useful for you as a boundary conditions/information about 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17027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7323" y="282693"/>
            <a:ext cx="7354277" cy="464986"/>
          </a:xfrm>
        </p:spPr>
        <p:txBody>
          <a:bodyPr/>
          <a:lstStyle/>
          <a:p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br>
              <a:rPr lang="de-DE" dirty="0"/>
            </a:b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DE95E9-339B-2D47-AD4E-B048119FAE2C}"/>
              </a:ext>
            </a:extLst>
          </p:cNvPr>
          <p:cNvSpPr/>
          <p:nvPr/>
        </p:nvSpPr>
        <p:spPr>
          <a:xfrm>
            <a:off x="367323" y="1371421"/>
            <a:ext cx="858910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DE" sz="2400" dirty="0"/>
              <a:t>- Observational data (that gows in Numerical weather prediction models)</a:t>
            </a:r>
          </a:p>
          <a:p>
            <a:r>
              <a:rPr lang="en-DE" sz="2400" dirty="0"/>
              <a:t>- Reanalysis</a:t>
            </a:r>
          </a:p>
          <a:p>
            <a:r>
              <a:rPr lang="en-DE" sz="2400" dirty="0"/>
              <a:t>- Climate simulations</a:t>
            </a:r>
          </a:p>
        </p:txBody>
      </p:sp>
    </p:spTree>
    <p:extLst>
      <p:ext uri="{BB962C8B-B14F-4D97-AF65-F5344CB8AC3E}">
        <p14:creationId xmlns:p14="http://schemas.microsoft.com/office/powerpoint/2010/main" val="349280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27541" y="282696"/>
            <a:ext cx="6317136" cy="464986"/>
          </a:xfrm>
        </p:spPr>
        <p:txBody>
          <a:bodyPr/>
          <a:lstStyle/>
          <a:p>
            <a:r>
              <a:rPr lang="en-DE" sz="2100" dirty="0"/>
              <a:t>Numerical weather prediction models</a:t>
            </a:r>
            <a:endParaRPr lang="de-DE" sz="2100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A33EA8A-0348-D342-B4DA-D1864578C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88" y="887839"/>
            <a:ext cx="3593089" cy="3172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FD5E19-9E28-A749-88C4-EDD62B14CD17}"/>
              </a:ext>
            </a:extLst>
          </p:cNvPr>
          <p:cNvSpPr txBox="1"/>
          <p:nvPr/>
        </p:nvSpPr>
        <p:spPr>
          <a:xfrm>
            <a:off x="551639" y="4140245"/>
            <a:ext cx="14606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900" dirty="0"/>
              <a:t>Credits: </a:t>
            </a:r>
            <a:r>
              <a:rPr lang="en-GB" sz="900" dirty="0"/>
              <a:t>K. </a:t>
            </a:r>
            <a:r>
              <a:rPr lang="en-GB" sz="900" dirty="0" err="1"/>
              <a:t>Cantner</a:t>
            </a:r>
            <a:r>
              <a:rPr lang="en-GB" sz="900" dirty="0"/>
              <a:t>, AGI.</a:t>
            </a:r>
            <a:endParaRPr lang="en-DE" sz="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474950-0941-E049-8AA3-9146FD468D30}"/>
              </a:ext>
            </a:extLst>
          </p:cNvPr>
          <p:cNvSpPr txBox="1"/>
          <p:nvPr/>
        </p:nvSpPr>
        <p:spPr>
          <a:xfrm>
            <a:off x="4819480" y="1182619"/>
            <a:ext cx="2778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350" dirty="0"/>
              <a:t>Models that predict the weather.</a:t>
            </a:r>
          </a:p>
        </p:txBody>
      </p:sp>
    </p:spTree>
    <p:extLst>
      <p:ext uri="{BB962C8B-B14F-4D97-AF65-F5344CB8AC3E}">
        <p14:creationId xmlns:p14="http://schemas.microsoft.com/office/powerpoint/2010/main" val="245419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9726" y="268993"/>
            <a:ext cx="6317136" cy="464986"/>
          </a:xfrm>
        </p:spPr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assimilation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5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5122" name="Picture 2" descr="Observation types used in the forecast">
            <a:extLst>
              <a:ext uri="{FF2B5EF4-FFF2-40B4-BE49-F238E27FC236}">
                <a16:creationId xmlns:a16="http://schemas.microsoft.com/office/drawing/2014/main" id="{4F53A582-2DEA-C246-8FC7-532764E70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740" y="937975"/>
            <a:ext cx="5577840" cy="317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8A562B-F78B-5C4D-9C2C-0D3069B8E415}"/>
              </a:ext>
            </a:extLst>
          </p:cNvPr>
          <p:cNvSpPr txBox="1"/>
          <p:nvPr/>
        </p:nvSpPr>
        <p:spPr>
          <a:xfrm>
            <a:off x="1677740" y="4238810"/>
            <a:ext cx="39549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900" dirty="0"/>
              <a:t>Source: </a:t>
            </a:r>
            <a:r>
              <a:rPr lang="en-GB" sz="900" dirty="0"/>
              <a:t>https://</a:t>
            </a:r>
            <a:r>
              <a:rPr lang="en-GB" sz="900" dirty="0" err="1"/>
              <a:t>www.ecmwf.int</a:t>
            </a:r>
            <a:r>
              <a:rPr lang="en-GB" sz="900" dirty="0"/>
              <a:t>/</a:t>
            </a:r>
            <a:r>
              <a:rPr lang="en-GB" sz="900" dirty="0" err="1"/>
              <a:t>en</a:t>
            </a:r>
            <a:r>
              <a:rPr lang="en-GB" sz="900" dirty="0"/>
              <a:t>/research/data-assimilation/observations</a:t>
            </a:r>
            <a:endParaRPr lang="en-DE" sz="900" dirty="0"/>
          </a:p>
        </p:txBody>
      </p:sp>
    </p:spTree>
    <p:extLst>
      <p:ext uri="{BB962C8B-B14F-4D97-AF65-F5344CB8AC3E}">
        <p14:creationId xmlns:p14="http://schemas.microsoft.com/office/powerpoint/2010/main" val="2348574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04464" y="282693"/>
            <a:ext cx="6317136" cy="464986"/>
          </a:xfrm>
        </p:spPr>
        <p:txBody>
          <a:bodyPr/>
          <a:lstStyle/>
          <a:p>
            <a:r>
              <a:rPr lang="de-DE" dirty="0" err="1"/>
              <a:t>Improvements</a:t>
            </a:r>
            <a:r>
              <a:rPr lang="de-DE" dirty="0"/>
              <a:t> in NWP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pic>
        <p:nvPicPr>
          <p:cNvPr id="4098" name="Picture 2" descr="Figure 1">
            <a:extLst>
              <a:ext uri="{FF2B5EF4-FFF2-40B4-BE49-F238E27FC236}">
                <a16:creationId xmlns:a16="http://schemas.microsoft.com/office/drawing/2014/main" id="{ACE09438-1D89-0844-BF30-B4FA8CE11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581" y="885100"/>
            <a:ext cx="5457855" cy="3321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D7885F-E7FA-1E4A-BA6E-746008B848A4}"/>
              </a:ext>
            </a:extLst>
          </p:cNvPr>
          <p:cNvSpPr txBox="1"/>
          <p:nvPr/>
        </p:nvSpPr>
        <p:spPr>
          <a:xfrm>
            <a:off x="4076700" y="4258405"/>
            <a:ext cx="38908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900" dirty="0"/>
              <a:t>Brauer et al., 2015 (</a:t>
            </a:r>
            <a:r>
              <a:rPr lang="en-GB" sz="900" dirty="0"/>
              <a:t>The quiet revolution of numerical weather prediction</a:t>
            </a:r>
            <a:r>
              <a:rPr lang="en-DE" sz="9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573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9726" y="303961"/>
            <a:ext cx="6317136" cy="464986"/>
          </a:xfrm>
        </p:spPr>
        <p:txBody>
          <a:bodyPr/>
          <a:lstStyle/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222755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BF2380-5295-C54D-BCC6-612F4BB49EEF}"/>
              </a:ext>
            </a:extLst>
          </p:cNvPr>
          <p:cNvSpPr/>
          <p:nvPr/>
        </p:nvSpPr>
        <p:spPr>
          <a:xfrm>
            <a:off x="419726" y="1371381"/>
            <a:ext cx="3698214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DE" sz="1350" dirty="0">
                <a:hlinkClick r:id="rId2"/>
              </a:rPr>
              <a:t>https://apps.ecmwf.int/webapps/opencharts</a:t>
            </a:r>
            <a:endParaRPr lang="en-DE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745C36-A83F-E042-A4B1-E61716433A1D}"/>
              </a:ext>
            </a:extLst>
          </p:cNvPr>
          <p:cNvSpPr txBox="1"/>
          <p:nvPr/>
        </p:nvSpPr>
        <p:spPr>
          <a:xfrm>
            <a:off x="419726" y="1090708"/>
            <a:ext cx="211788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350" dirty="0"/>
              <a:t>Open plots from ECMWF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FAA4C9-60D9-8A43-9479-EF226D3351D6}"/>
              </a:ext>
            </a:extLst>
          </p:cNvPr>
          <p:cNvSpPr txBox="1"/>
          <p:nvPr/>
        </p:nvSpPr>
        <p:spPr>
          <a:xfrm>
            <a:off x="456033" y="2030116"/>
            <a:ext cx="4859087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350" dirty="0"/>
              <a:t>DWD open data server</a:t>
            </a:r>
          </a:p>
          <a:p>
            <a:endParaRPr lang="en-DE" sz="1350" dirty="0"/>
          </a:p>
          <a:p>
            <a:r>
              <a:rPr lang="en-GB" sz="1350" dirty="0">
                <a:hlinkClick r:id="rId3"/>
              </a:rPr>
              <a:t>https://www.dwd.de/EN/ourservices/opendata/opendata.html</a:t>
            </a:r>
            <a:r>
              <a:rPr lang="en-GB" sz="1350" dirty="0"/>
              <a:t> </a:t>
            </a:r>
            <a:endParaRPr lang="en-DE" sz="1350" dirty="0"/>
          </a:p>
        </p:txBody>
      </p:sp>
    </p:spTree>
    <p:extLst>
      <p:ext uri="{BB962C8B-B14F-4D97-AF65-F5344CB8AC3E}">
        <p14:creationId xmlns:p14="http://schemas.microsoft.com/office/powerpoint/2010/main" val="171201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8464" y="303961"/>
            <a:ext cx="7309690" cy="464986"/>
          </a:xfrm>
        </p:spPr>
        <p:txBody>
          <a:bodyPr/>
          <a:lstStyle/>
          <a:p>
            <a:r>
              <a:rPr lang="en-GB" dirty="0"/>
              <a:t>Working with meteorological records/timeseries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222756" y="490613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745C36-A83F-E042-A4B1-E61716433A1D}"/>
              </a:ext>
            </a:extLst>
          </p:cNvPr>
          <p:cNvSpPr txBox="1"/>
          <p:nvPr/>
        </p:nvSpPr>
        <p:spPr>
          <a:xfrm>
            <a:off x="346864" y="768947"/>
            <a:ext cx="272382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350" dirty="0"/>
              <a:t>Where we can get weather data?</a:t>
            </a:r>
          </a:p>
        </p:txBody>
      </p:sp>
      <p:pic>
        <p:nvPicPr>
          <p:cNvPr id="3074" name="Picture 2" descr="Fri 16 Sep 2022 00 UTC (T+240)">
            <a:extLst>
              <a:ext uri="{FF2B5EF4-FFF2-40B4-BE49-F238E27FC236}">
                <a16:creationId xmlns:a16="http://schemas.microsoft.com/office/drawing/2014/main" id="{CE4D110B-04A4-6068-7F36-2AC92DB26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19" y="1088924"/>
            <a:ext cx="2784582" cy="1392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AE6FEB-EFB3-48BE-1B1D-906D17675A88}"/>
              </a:ext>
            </a:extLst>
          </p:cNvPr>
          <p:cNvSpPr txBox="1"/>
          <p:nvPr/>
        </p:nvSpPr>
        <p:spPr>
          <a:xfrm>
            <a:off x="4355477" y="815023"/>
            <a:ext cx="4353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200" dirty="0"/>
              <a:t>How to get </a:t>
            </a:r>
            <a:r>
              <a:rPr lang="en-GB" sz="1200" dirty="0"/>
              <a:t> basic point meteorological parameters in Germany with 10 minute intervals.</a:t>
            </a:r>
            <a:endParaRPr lang="en-DE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72D45C-048F-C6A6-6BE7-5466A6C50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307" y="1322764"/>
            <a:ext cx="3781674" cy="20965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DADEE0-F517-9C5A-D829-6022072E7D38}"/>
              </a:ext>
            </a:extLst>
          </p:cNvPr>
          <p:cNvSpPr txBox="1"/>
          <p:nvPr/>
        </p:nvSpPr>
        <p:spPr>
          <a:xfrm>
            <a:off x="388464" y="2673360"/>
            <a:ext cx="253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/>
              <a:t>Working with daily world-wide 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03EC1FC-4966-5D38-276D-466C98832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64" y="2950359"/>
            <a:ext cx="2217127" cy="15451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D579B4-7C0A-9F52-D7BB-D16DD47F8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877" y="3036837"/>
            <a:ext cx="2324257" cy="137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085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z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7725</TotalTime>
  <Words>747</Words>
  <Application>Microsoft Macintosh PowerPoint</Application>
  <PresentationFormat>On-screen Show (16:9)</PresentationFormat>
  <Paragraphs>72</Paragraphs>
  <Slides>16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Lato</vt:lpstr>
      <vt:lpstr>SharpSansWeb-Bold</vt:lpstr>
      <vt:lpstr>Office-Design</vt:lpstr>
      <vt:lpstr>PowerPoint Presentation</vt:lpstr>
      <vt:lpstr>Where to find material</vt:lpstr>
      <vt:lpstr>What this course is about?</vt:lpstr>
      <vt:lpstr>Types of data we going to work with </vt:lpstr>
      <vt:lpstr>Numerical weather prediction models</vt:lpstr>
      <vt:lpstr>Data assimilation</vt:lpstr>
      <vt:lpstr>Improvements in NWP</vt:lpstr>
      <vt:lpstr>Where to find data</vt:lpstr>
      <vt:lpstr>Working with meteorological records/timeseries</vt:lpstr>
      <vt:lpstr>Reanalysis</vt:lpstr>
      <vt:lpstr>NetCDF files</vt:lpstr>
      <vt:lpstr>Reanalysis/Climate data in netCDF</vt:lpstr>
      <vt:lpstr>Reanalysis/Climate data in netCDF</vt:lpstr>
      <vt:lpstr>Climate simulations</vt:lpstr>
      <vt:lpstr>CMIP for IPCC</vt:lpstr>
      <vt:lpstr>What we will learn?</vt:lpstr>
    </vt:vector>
  </TitlesOfParts>
  <Company>AWI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Yves Nowak</dc:creator>
  <cp:lastModifiedBy>Nikolay Koldunov</cp:lastModifiedBy>
  <cp:revision>88</cp:revision>
  <dcterms:created xsi:type="dcterms:W3CDTF">2013-05-22T13:17:02Z</dcterms:created>
  <dcterms:modified xsi:type="dcterms:W3CDTF">2022-09-06T21:07:33Z</dcterms:modified>
</cp:coreProperties>
</file>